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55.png" ContentType="image/png"/>
  <Override PartName="/ppt/media/image52.jpeg" ContentType="image/jpeg"/>
  <Override PartName="/ppt/media/image51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22.png" ContentType="image/png"/>
  <Override PartName="/ppt/media/image7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2.jpeg" ContentType="image/jpe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21.png" ContentType="image/png"/>
  <Override PartName="/ppt/media/image6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11.png" ContentType="image/png"/>
  <Override PartName="/ppt/media/image1.jpeg" ContentType="image/jpeg"/>
  <Override PartName="/ppt/media/image41.png" ContentType="image/png"/>
  <Override PartName="/ppt/media/image48.png" ContentType="image/png"/>
  <Override PartName="/ppt/media/image5.jpeg" ContentType="image/jpeg"/>
  <Override PartName="/ppt/media/image17.png" ContentType="image/png"/>
  <Override PartName="/ppt/media/image8.jpeg" ContentType="image/jpeg"/>
  <Override PartName="/ppt/media/image25.png" ContentType="image/png"/>
  <Override PartName="/ppt/media/image9.png" ContentType="image/png"/>
  <Override PartName="/ppt/media/image24.png" ContentType="image/png"/>
  <Override PartName="/ppt/media/image10.png" ContentType="image/png"/>
  <Override PartName="/ppt/media/image23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s/comment39.xml" ContentType="application/vnd.openxmlformats-officedocument.presentationml.comment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9144000" cy="6858000"/>
  <p:notesSz cx="6858000" cy="9144000"/>
</p:presentation>
</file>

<file path=ppt/commentAuthors.xml><?xml version="1.0" encoding="utf-8"?>
<p:cmAuthorLst xmlns:p="http://schemas.openxmlformats.org/presentationml/2006/main">
  <p:cmAuthor id="0" name="fabrice nicol" initials="fn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commentAuthors" Target="commentAuthors.xml"/>
</Relationships>
</file>

<file path=ppt/comments/comment39.xml><?xml version="1.0" encoding="utf-8"?>
<p:cmLst xmlns:p="http://schemas.openxmlformats.org/presentationml/2006/main">
  <p:cm authorId="0" dt="2015-12-13T17:57:45.242000000" idx="1">
    <p:pos x="3959" y="3959"/>
    <p:text>2015 : Création automatique d’onglets par année ; contrôle d’exhaustivité des bases annuelles.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AFA306F-5C2F-465F-B560-83CA19EFF408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84332B8-77D5-47AB-8AB9-370BDD055AB2}" type="slidenum"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0" y="10157400"/>
            <a:ext cx="32796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728B882C-0823-41C4-B690-9CFB94A19261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0" y="10157400"/>
            <a:ext cx="3279600" cy="53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Guide méthodologique pour l'extraction des données par l'outil Altaïr - 9 octobre 2016 - Fabrice Nicol-Vitalia Le Boudec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360360" y="6321600"/>
            <a:ext cx="8421840" cy="1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Image 10" descr=""/>
          <p:cNvPicPr/>
          <p:nvPr/>
        </p:nvPicPr>
        <p:blipFill>
          <a:blip r:embed="rId2"/>
          <a:stretch/>
        </p:blipFill>
        <p:spPr>
          <a:xfrm>
            <a:off x="4211640" y="287280"/>
            <a:ext cx="719280" cy="7192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360360" y="1295280"/>
            <a:ext cx="8421840" cy="4462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 1" descr=""/>
          <p:cNvPicPr/>
          <p:nvPr/>
        </p:nvPicPr>
        <p:blipFill>
          <a:blip r:embed="rId3"/>
          <a:stretch/>
        </p:blipFill>
        <p:spPr>
          <a:xfrm>
            <a:off x="2663640" y="0"/>
            <a:ext cx="4318560" cy="118764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60360" y="6321600"/>
            <a:ext cx="8421840" cy="1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Image 10" descr=""/>
          <p:cNvPicPr/>
          <p:nvPr/>
        </p:nvPicPr>
        <p:blipFill>
          <a:blip r:embed="rId2"/>
          <a:stretch/>
        </p:blipFill>
        <p:spPr>
          <a:xfrm>
            <a:off x="4211640" y="287280"/>
            <a:ext cx="719280" cy="719280"/>
          </a:xfrm>
          <a:prstGeom prst="rect">
            <a:avLst/>
          </a:prstGeom>
          <a:ln>
            <a:noFill/>
          </a:ln>
        </p:spPr>
      </p:pic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60360" y="6321600"/>
            <a:ext cx="8421840" cy="1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" name="Image 10" descr=""/>
          <p:cNvPicPr/>
          <p:nvPr/>
        </p:nvPicPr>
        <p:blipFill>
          <a:blip r:embed="rId2"/>
          <a:stretch/>
        </p:blipFill>
        <p:spPr>
          <a:xfrm>
            <a:off x="4211640" y="287280"/>
            <a:ext cx="719280" cy="719280"/>
          </a:xfrm>
          <a:prstGeom prst="rect">
            <a:avLst/>
          </a:prstGeom>
          <a:ln>
            <a:noFill/>
          </a:ln>
        </p:spPr>
      </p:pic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827640" y="2637000"/>
            <a:ext cx="755820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Guide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Analyse des Lignes de Traitement, des Attributions Indemnitaires et Rémunérations diverses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EXTRACTION DES DONNEES DE LA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59640" y="4077000"/>
            <a:ext cx="8423640" cy="154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Réalisé par Vitalia Le Boudec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fr-FR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et Fabrice Nicol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6316200" y="5736960"/>
            <a:ext cx="147852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fr-FR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18-19/6/2015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36275386-0CF7-4586-8A5B-389345435FB5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0" y="332640"/>
            <a:ext cx="910620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CONFIGURER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Picture 2" descr=""/>
          <p:cNvPicPr/>
          <p:nvPr/>
        </p:nvPicPr>
        <p:blipFill>
          <a:blip r:embed="rId1"/>
          <a:srcRect l="0" t="0" r="0" b="41749"/>
          <a:stretch/>
        </p:blipFill>
        <p:spPr>
          <a:xfrm>
            <a:off x="38520" y="965880"/>
            <a:ext cx="9065880" cy="3958920"/>
          </a:xfrm>
          <a:prstGeom prst="rect">
            <a:avLst/>
          </a:prstGeom>
          <a:ln>
            <a:noFill/>
          </a:ln>
        </p:spPr>
      </p:pic>
      <p:sp>
        <p:nvSpPr>
          <p:cNvPr id="206" name="CustomShape 4"/>
          <p:cNvSpPr/>
          <p:nvPr/>
        </p:nvSpPr>
        <p:spPr>
          <a:xfrm>
            <a:off x="247680" y="5013000"/>
            <a:ext cx="8895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Configurer » permet la configuration technique des données de l’interface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6EFCFAB9-E5DF-408D-9B17-16DEBF0B98DC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0" y="116640"/>
            <a:ext cx="914292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AIDE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" descr=""/>
          <p:cNvPicPr/>
          <p:nvPr/>
        </p:nvPicPr>
        <p:blipFill>
          <a:blip r:embed="rId1"/>
          <a:srcRect l="0" t="0" r="0" b="37482"/>
          <a:stretch/>
        </p:blipFill>
        <p:spPr>
          <a:xfrm>
            <a:off x="-24120" y="764280"/>
            <a:ext cx="9120240" cy="4390920"/>
          </a:xfrm>
          <a:prstGeom prst="rect">
            <a:avLst/>
          </a:prstGeom>
          <a:ln>
            <a:noFill/>
          </a:ln>
        </p:spPr>
      </p:pic>
      <p:sp>
        <p:nvSpPr>
          <p:cNvPr id="211" name="CustomShape 4"/>
          <p:cNvSpPr/>
          <p:nvPr/>
        </p:nvSpPr>
        <p:spPr>
          <a:xfrm>
            <a:off x="119880" y="5373360"/>
            <a:ext cx="9120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Aide » est en cours de développement, il permettra de bénéficier d’une aide en ligne pour l’utilisation de l’outil Altaïr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76000" y="937080"/>
            <a:ext cx="799020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576360" y="2214720"/>
            <a:ext cx="7990200" cy="391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1640">
              <a:lnSpc>
                <a:spcPct val="100000"/>
              </a:lnSpc>
            </a:pPr>
            <a:r>
              <a:rPr b="1" lang="fr-FR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583FAA54-AC8B-4ED6-9895-FAA5D846E151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Image 228" descr=""/>
          <p:cNvPicPr/>
          <p:nvPr/>
        </p:nvPicPr>
        <p:blipFill>
          <a:blip r:embed="rId1"/>
          <a:srcRect l="14017" t="0" r="65856" b="0"/>
          <a:stretch/>
        </p:blipFill>
        <p:spPr>
          <a:xfrm>
            <a:off x="2160000" y="1569960"/>
            <a:ext cx="1582560" cy="4178880"/>
          </a:xfrm>
          <a:prstGeom prst="rect">
            <a:avLst/>
          </a:prstGeom>
          <a:ln>
            <a:noFill/>
          </a:ln>
        </p:spPr>
      </p:pic>
      <p:sp>
        <p:nvSpPr>
          <p:cNvPr id="217" name="CustomShape 5"/>
          <p:cNvSpPr/>
          <p:nvPr/>
        </p:nvSpPr>
        <p:spPr>
          <a:xfrm>
            <a:off x="6120000" y="4536000"/>
            <a:ext cx="27349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GESTIONNAIRE D’ECHANGE DE DONNEES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Line 6"/>
          <p:cNvSpPr/>
          <p:nvPr/>
        </p:nvSpPr>
        <p:spPr>
          <a:xfrm flipH="1">
            <a:off x="3744000" y="4824000"/>
            <a:ext cx="2376000" cy="360"/>
          </a:xfrm>
          <a:prstGeom prst="line">
            <a:avLst/>
          </a:prstGeom>
          <a:ln>
            <a:solidFill>
              <a:srgbClr val="ff0066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7"/>
          <p:cNvSpPr/>
          <p:nvPr/>
        </p:nvSpPr>
        <p:spPr>
          <a:xfrm>
            <a:off x="6048000" y="2448000"/>
            <a:ext cx="1870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Logiciel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Line 8"/>
          <p:cNvSpPr/>
          <p:nvPr/>
        </p:nvSpPr>
        <p:spPr>
          <a:xfrm flipH="1">
            <a:off x="3888000" y="2664000"/>
            <a:ext cx="2160000" cy="36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9"/>
          <p:cNvSpPr/>
          <p:nvPr/>
        </p:nvSpPr>
        <p:spPr>
          <a:xfrm>
            <a:off x="72000" y="36000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UTILISATION DU POSTE DéDIé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20960" y="1953000"/>
            <a:ext cx="8603640" cy="37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543680" y="636192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49558743-4681-4205-AD95-621760721C86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72000" y="36000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DONNéES DE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144000" y="1152000"/>
            <a:ext cx="8891640" cy="49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1. Ouvrir le gestionnaire d’échange de données.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2. Cliquer sur « CLE  USB3 ». Les données de paye y ont été préalablement copiées.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239" descr=""/>
          <p:cNvPicPr/>
          <p:nvPr/>
        </p:nvPicPr>
        <p:blipFill>
          <a:blip r:embed="rId1"/>
          <a:stretch/>
        </p:blipFill>
        <p:spPr>
          <a:xfrm>
            <a:off x="1397520" y="3456000"/>
            <a:ext cx="6017400" cy="2341080"/>
          </a:xfrm>
          <a:prstGeom prst="rect">
            <a:avLst/>
          </a:prstGeom>
          <a:ln>
            <a:noFill/>
          </a:ln>
        </p:spPr>
      </p:pic>
      <p:sp>
        <p:nvSpPr>
          <p:cNvPr id="228" name="CustomShape 6"/>
          <p:cNvSpPr/>
          <p:nvPr/>
        </p:nvSpPr>
        <p:spPr>
          <a:xfrm>
            <a:off x="1547640" y="6039000"/>
            <a:ext cx="583704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</a:t>
            </a: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– F.. Altaïr - F. Nicol et V. Le 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51640" y="1036800"/>
            <a:ext cx="5416200" cy="332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9A9EFE80-7FBC-48D9-8D0A-1404167B85E2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07640" y="34128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Copier les données DE paie SUR LE DISQUE DUR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Image 244" descr=""/>
          <p:cNvPicPr/>
          <p:nvPr/>
        </p:nvPicPr>
        <p:blipFill>
          <a:blip r:embed="rId1"/>
          <a:srcRect l="12466" t="8410" r="38707" b="67771"/>
          <a:stretch/>
        </p:blipFill>
        <p:spPr>
          <a:xfrm>
            <a:off x="1208160" y="3279600"/>
            <a:ext cx="6694920" cy="2158920"/>
          </a:xfrm>
          <a:prstGeom prst="rect">
            <a:avLst/>
          </a:prstGeom>
          <a:ln>
            <a:noFill/>
          </a:ln>
        </p:spPr>
      </p:pic>
      <p:sp>
        <p:nvSpPr>
          <p:cNvPr id="234" name="CustomShape 5"/>
          <p:cNvSpPr/>
          <p:nvPr/>
        </p:nvSpPr>
        <p:spPr>
          <a:xfrm>
            <a:off x="1314720" y="4342320"/>
            <a:ext cx="942840" cy="1106640"/>
          </a:xfrm>
          <a:prstGeom prst="rect">
            <a:avLst/>
          </a:prstGeom>
          <a:solidFill>
            <a:srgbClr val="ddd9c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6"/>
          <p:cNvSpPr/>
          <p:nvPr/>
        </p:nvSpPr>
        <p:spPr>
          <a:xfrm>
            <a:off x="611640" y="1342440"/>
            <a:ext cx="8280360" cy="16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Enfin cliquer sur le dossier des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glisser-déposer le dossier vers la fenêtre droite du gestionnaire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fr-FR" sz="24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avec la touche Ctrl enfoncée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7"/>
          <p:cNvSpPr/>
          <p:nvPr/>
        </p:nvSpPr>
        <p:spPr>
          <a:xfrm>
            <a:off x="2448000" y="1309680"/>
            <a:ext cx="4318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 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611640" y="1220760"/>
            <a:ext cx="7704000" cy="101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20960" y="1953000"/>
            <a:ext cx="8603640" cy="37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BA2783B3-CF81-45D8-8E91-3610F27506DB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189000" y="36864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IMPORTER</a:t>
            </a: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 les données DE paie à analyser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4104000" y="1584000"/>
            <a:ext cx="4246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Sélectionner le dossier des paies. Il apparaît au sein d’un dossier au nom du compte utilisateur (ici, section_3)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4185720" y="2925000"/>
            <a:ext cx="453888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Image 205" descr=""/>
          <p:cNvPicPr/>
          <p:nvPr/>
        </p:nvPicPr>
        <p:blipFill>
          <a:blip r:embed="rId1"/>
          <a:srcRect l="0" t="0" r="10135" b="0"/>
          <a:stretch/>
        </p:blipFill>
        <p:spPr>
          <a:xfrm>
            <a:off x="120960" y="1015560"/>
            <a:ext cx="3121920" cy="2296080"/>
          </a:xfrm>
          <a:prstGeom prst="rect">
            <a:avLst/>
          </a:prstGeom>
          <a:ln>
            <a:noFill/>
          </a:ln>
        </p:spPr>
      </p:pic>
      <p:pic>
        <p:nvPicPr>
          <p:cNvPr id="245" name="Image 206" descr=""/>
          <p:cNvPicPr/>
          <p:nvPr/>
        </p:nvPicPr>
        <p:blipFill>
          <a:blip r:embed="rId2"/>
          <a:srcRect l="0" t="25567" r="4512" b="0"/>
          <a:stretch/>
        </p:blipFill>
        <p:spPr>
          <a:xfrm>
            <a:off x="216000" y="3600000"/>
            <a:ext cx="3887280" cy="2303640"/>
          </a:xfrm>
          <a:prstGeom prst="rect">
            <a:avLst/>
          </a:prstGeom>
          <a:ln>
            <a:noFill/>
          </a:ln>
        </p:spPr>
      </p:pic>
      <p:sp>
        <p:nvSpPr>
          <p:cNvPr id="246" name="CustomShape 7"/>
          <p:cNvSpPr/>
          <p:nvPr/>
        </p:nvSpPr>
        <p:spPr>
          <a:xfrm flipH="1" rot="21585000">
            <a:off x="1944360" y="4825440"/>
            <a:ext cx="1007640" cy="431640"/>
          </a:xfrm>
          <a:prstGeom prst="ellipse">
            <a:avLst/>
          </a:prstGeom>
          <a:noFill/>
          <a:ln>
            <a:solidFill>
              <a:srgbClr val="cc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8"/>
          <p:cNvSpPr/>
          <p:nvPr/>
        </p:nvSpPr>
        <p:spPr>
          <a:xfrm flipH="1">
            <a:off x="2735280" y="5040000"/>
            <a:ext cx="166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9"/>
          <p:cNvSpPr/>
          <p:nvPr/>
        </p:nvSpPr>
        <p:spPr>
          <a:xfrm>
            <a:off x="4566600" y="4680000"/>
            <a:ext cx="45050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Cliquer sur l’icône d’importation pour importer les fichiers et extraire les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221040" y="1772640"/>
            <a:ext cx="8476200" cy="34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3586CBD4-B60F-4B43-BA1A-C47DF703E3E7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199080" y="29664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ONGLETS D’IMPORTATION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>
            <a:off x="302040" y="944280"/>
            <a:ext cx="8788680" cy="34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Résultat de l’importation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4" name="Image 261" descr=""/>
          <p:cNvPicPr/>
          <p:nvPr/>
        </p:nvPicPr>
        <p:blipFill>
          <a:blip r:embed="rId1"/>
          <a:srcRect l="28189" t="-1379" r="0" b="-14260"/>
          <a:stretch/>
        </p:blipFill>
        <p:spPr>
          <a:xfrm>
            <a:off x="1136160" y="1305720"/>
            <a:ext cx="6423480" cy="4381920"/>
          </a:xfrm>
          <a:prstGeom prst="rect">
            <a:avLst/>
          </a:prstGeom>
          <a:ln>
            <a:noFill/>
          </a:ln>
        </p:spPr>
      </p:pic>
      <p:sp>
        <p:nvSpPr>
          <p:cNvPr id="255" name="CustomShape 6"/>
          <p:cNvSpPr/>
          <p:nvPr/>
        </p:nvSpPr>
        <p:spPr>
          <a:xfrm>
            <a:off x="221040" y="5193000"/>
            <a:ext cx="88696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L’importation des données est réalisée par année pour le budget principal et les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annexes.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576360" y="1449360"/>
            <a:ext cx="799020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Image 263" descr=""/>
          <p:cNvPicPr/>
          <p:nvPr/>
        </p:nvPicPr>
        <p:blipFill>
          <a:blip r:embed="rId1"/>
          <a:srcRect l="34410" t="0" r="0" b="34223"/>
          <a:stretch/>
        </p:blipFill>
        <p:spPr>
          <a:xfrm>
            <a:off x="1152000" y="1526760"/>
            <a:ext cx="7054920" cy="344088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199080" y="29664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INCLURE OU EXCLURE CERTAINS BUDGETS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87480" y="5495040"/>
            <a:ext cx="86922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5"/>
          <p:cNvSpPr/>
          <p:nvPr/>
        </p:nvSpPr>
        <p:spPr>
          <a:xfrm>
            <a:off x="576000" y="5117400"/>
            <a:ext cx="811872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</a:t>
            </a:r>
            <a:r>
              <a:rPr b="0" lang="fr-FR" sz="1800" spc="-1" strike="noStrike">
                <a:solidFill>
                  <a:srgbClr val="66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budgets importés sont identifiés par nomenclature comptable M14-M4-etc.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 peut exclure le budget principal ou le (s) budget(s) annexe(s).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Clic droit sur le budget et sélectionner « Exclure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00D0CAC3-2C54-4BB6-9B3D-899CEB404FD7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7199640" y="2602440"/>
            <a:ext cx="1942920" cy="22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Plusieurs types de base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standard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catégorie de ligne de paye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année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tranche de N lignes…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 rot="5400000">
            <a:off x="-454320" y="5922720"/>
            <a:ext cx="139968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602280" y="332640"/>
            <a:ext cx="8063280" cy="610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DIALOGUE DES PARAMèTRES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Image 270" descr=""/>
          <p:cNvPicPr/>
          <p:nvPr/>
        </p:nvPicPr>
        <p:blipFill>
          <a:blip r:embed="rId1"/>
          <a:srcRect l="0" t="0" r="1449" b="0"/>
          <a:stretch/>
        </p:blipFill>
        <p:spPr>
          <a:xfrm>
            <a:off x="1440360" y="1484640"/>
            <a:ext cx="5686560" cy="3533400"/>
          </a:xfrm>
          <a:prstGeom prst="rect">
            <a:avLst/>
          </a:prstGeom>
          <a:ln>
            <a:noFill/>
          </a:ln>
        </p:spPr>
      </p:pic>
      <p:sp>
        <p:nvSpPr>
          <p:cNvPr id="267" name="CustomShape 5"/>
          <p:cNvSpPr/>
          <p:nvPr/>
        </p:nvSpPr>
        <p:spPr>
          <a:xfrm>
            <a:off x="3873240" y="2404080"/>
            <a:ext cx="2446920" cy="2869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6"/>
          <p:cNvSpPr/>
          <p:nvPr/>
        </p:nvSpPr>
        <p:spPr>
          <a:xfrm flipH="1" flipV="1">
            <a:off x="5794920" y="2662920"/>
            <a:ext cx="1330920" cy="45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7"/>
          <p:cNvSpPr/>
          <p:nvPr/>
        </p:nvSpPr>
        <p:spPr>
          <a:xfrm>
            <a:off x="1584000" y="5184000"/>
            <a:ext cx="3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8"/>
          <p:cNvSpPr/>
          <p:nvPr/>
        </p:nvSpPr>
        <p:spPr>
          <a:xfrm>
            <a:off x="936000" y="5256000"/>
            <a:ext cx="7054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cc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Rappel : sous tableur, on peut lire au plus 1 million de lignes.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9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C3737CA3-3969-4FBC-90F4-DBB7E7ECDF09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454320" y="1110600"/>
            <a:ext cx="8197920" cy="38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puis « Format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Pour lire la totalité des lignes de paie sous tableur dont le maximum s’établit au plus à 1 million de lignes, le paramètre « format » permet le tri des bases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standard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catégorie de ligne de paye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année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- par tranche de N lignes…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 rot="5400000">
            <a:off x="-454320" y="5922720"/>
            <a:ext cx="139968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602280" y="332640"/>
            <a:ext cx="8063280" cy="610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format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1584000" y="5184000"/>
            <a:ext cx="3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Picture 2" descr=""/>
          <p:cNvPicPr/>
          <p:nvPr/>
        </p:nvPicPr>
        <p:blipFill>
          <a:blip r:embed="rId1"/>
          <a:stretch/>
        </p:blipFill>
        <p:spPr>
          <a:xfrm>
            <a:off x="6300360" y="1008360"/>
            <a:ext cx="1361160" cy="1437120"/>
          </a:xfrm>
          <a:prstGeom prst="rect">
            <a:avLst/>
          </a:prstGeom>
          <a:ln>
            <a:noFill/>
          </a:ln>
        </p:spPr>
      </p:pic>
      <p:pic>
        <p:nvPicPr>
          <p:cNvPr id="278" name="Picture 3" descr=""/>
          <p:cNvPicPr/>
          <p:nvPr/>
        </p:nvPicPr>
        <p:blipFill>
          <a:blip r:embed="rId2"/>
          <a:stretch/>
        </p:blipFill>
        <p:spPr>
          <a:xfrm>
            <a:off x="5452920" y="1110600"/>
            <a:ext cx="608400" cy="732240"/>
          </a:xfrm>
          <a:prstGeom prst="rect">
            <a:avLst/>
          </a:prstGeom>
          <a:ln>
            <a:noFill/>
          </a:ln>
        </p:spPr>
      </p:pic>
      <p:pic>
        <p:nvPicPr>
          <p:cNvPr id="279" name="Picture 4" descr=""/>
          <p:cNvPicPr/>
          <p:nvPr/>
        </p:nvPicPr>
        <p:blipFill>
          <a:blip r:embed="rId3"/>
          <a:stretch/>
        </p:blipFill>
        <p:spPr>
          <a:xfrm>
            <a:off x="4068000" y="3414960"/>
            <a:ext cx="4837680" cy="2332440"/>
          </a:xfrm>
          <a:prstGeom prst="rect">
            <a:avLst/>
          </a:prstGeom>
          <a:ln>
            <a:noFill/>
          </a:ln>
        </p:spPr>
      </p:pic>
      <p:sp>
        <p:nvSpPr>
          <p:cNvPr id="280" name="CustomShape 6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511640" y="980640"/>
            <a:ext cx="626256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SOMMAIRE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43640" y="1412640"/>
            <a:ext cx="8495640" cy="39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 indent="-341640">
              <a:lnSpc>
                <a:spcPct val="100000"/>
              </a:lnSpc>
            </a:pPr>
            <a:r>
              <a:rPr b="1" lang="fr-FR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L’UTILISATION DE L’OUTIL POUR CONTROLER LA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L’extraction des données et la fiabilité des bases de paie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L’automatisation de tests réglementaires en cours de développement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autres aspects d’Altaïr en cours d’expérimentation : effectifs, pyramides des âges, rémunérations brutes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289D7BD4-9155-4E8B-980A-8FFC3E16307D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85C7F5EB-C720-49B0-B3C5-49439B2D336F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54320" y="1110600"/>
            <a:ext cx="8197920" cy="38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puis « Traitement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 rot="5400000">
            <a:off x="-454320" y="5922720"/>
            <a:ext cx="139968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602280" y="332640"/>
            <a:ext cx="8361000" cy="610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« paramètres de traitement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5"/>
          <p:cNvSpPr/>
          <p:nvPr/>
        </p:nvSpPr>
        <p:spPr>
          <a:xfrm>
            <a:off x="1584000" y="5184000"/>
            <a:ext cx="3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6" name="Picture 3" descr=""/>
          <p:cNvPicPr/>
          <p:nvPr/>
        </p:nvPicPr>
        <p:blipFill>
          <a:blip r:embed="rId1"/>
          <a:stretch/>
        </p:blipFill>
        <p:spPr>
          <a:xfrm>
            <a:off x="5452920" y="1110600"/>
            <a:ext cx="608400" cy="732240"/>
          </a:xfrm>
          <a:prstGeom prst="rect">
            <a:avLst/>
          </a:prstGeom>
          <a:ln>
            <a:noFill/>
          </a:ln>
        </p:spPr>
      </p:pic>
      <p:pic>
        <p:nvPicPr>
          <p:cNvPr id="287" name="Picture 2" descr=""/>
          <p:cNvPicPr/>
          <p:nvPr/>
        </p:nvPicPr>
        <p:blipFill>
          <a:blip r:embed="rId2"/>
          <a:stretch/>
        </p:blipFill>
        <p:spPr>
          <a:xfrm>
            <a:off x="1691640" y="2334960"/>
            <a:ext cx="5437800" cy="2875320"/>
          </a:xfrm>
          <a:prstGeom prst="rect">
            <a:avLst/>
          </a:prstGeom>
          <a:ln>
            <a:noFill/>
          </a:ln>
        </p:spPr>
      </p:pic>
      <p:pic>
        <p:nvPicPr>
          <p:cNvPr id="288" name="Picture 4" descr=""/>
          <p:cNvPicPr/>
          <p:nvPr/>
        </p:nvPicPr>
        <p:blipFill>
          <a:blip r:embed="rId3"/>
          <a:stretch/>
        </p:blipFill>
        <p:spPr>
          <a:xfrm>
            <a:off x="6516360" y="1133640"/>
            <a:ext cx="761040" cy="808560"/>
          </a:xfrm>
          <a:prstGeom prst="rect">
            <a:avLst/>
          </a:prstGeom>
          <a:ln>
            <a:noFill/>
          </a:ln>
        </p:spPr>
      </p:pic>
      <p:sp>
        <p:nvSpPr>
          <p:cNvPr id="289" name="CustomShape 6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961C2358-2EDF-404C-8964-E872F491E873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54320" y="1110600"/>
            <a:ext cx="8197920" cy="38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l’onglet « Options »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Et paramètre « Répertoires des applications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 rot="5400000">
            <a:off x="-454320" y="5922720"/>
            <a:ext cx="139968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602280" y="332640"/>
            <a:ext cx="8540640" cy="68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ONGLET « options » - paramètre « répertoire des applications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1584000" y="5184000"/>
            <a:ext cx="3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Picture 3" descr=""/>
          <p:cNvPicPr/>
          <p:nvPr/>
        </p:nvPicPr>
        <p:blipFill>
          <a:blip r:embed="rId1"/>
          <a:stretch/>
        </p:blipFill>
        <p:spPr>
          <a:xfrm>
            <a:off x="6171480" y="1101240"/>
            <a:ext cx="608400" cy="732240"/>
          </a:xfrm>
          <a:prstGeom prst="rect">
            <a:avLst/>
          </a:prstGeom>
          <a:ln>
            <a:noFill/>
          </a:ln>
        </p:spPr>
      </p:pic>
      <p:pic>
        <p:nvPicPr>
          <p:cNvPr id="296" name="Picture 2" descr=""/>
          <p:cNvPicPr/>
          <p:nvPr/>
        </p:nvPicPr>
        <p:blipFill>
          <a:blip r:embed="rId2"/>
          <a:stretch/>
        </p:blipFill>
        <p:spPr>
          <a:xfrm>
            <a:off x="6938640" y="1110600"/>
            <a:ext cx="808560" cy="722880"/>
          </a:xfrm>
          <a:prstGeom prst="rect">
            <a:avLst/>
          </a:prstGeom>
          <a:ln>
            <a:noFill/>
          </a:ln>
        </p:spPr>
      </p:pic>
      <p:pic>
        <p:nvPicPr>
          <p:cNvPr id="297" name="Picture 3" descr=""/>
          <p:cNvPicPr/>
          <p:nvPr/>
        </p:nvPicPr>
        <p:blipFill>
          <a:blip r:embed="rId3"/>
          <a:stretch/>
        </p:blipFill>
        <p:spPr>
          <a:xfrm>
            <a:off x="1694520" y="2169000"/>
            <a:ext cx="5209200" cy="3170880"/>
          </a:xfrm>
          <a:prstGeom prst="rect">
            <a:avLst/>
          </a:prstGeom>
          <a:ln>
            <a:noFill/>
          </a:ln>
        </p:spPr>
      </p:pic>
      <p:sp>
        <p:nvSpPr>
          <p:cNvPr id="298" name="CustomShape 6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70560" y="1845000"/>
            <a:ext cx="8913960" cy="30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C0B46AE9-1D73-409C-8A8F-954374AF9298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4"/>
          <p:cNvSpPr/>
          <p:nvPr/>
        </p:nvSpPr>
        <p:spPr>
          <a:xfrm>
            <a:off x="70200" y="351720"/>
            <a:ext cx="9090720" cy="575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de la base de données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>
            <a:off x="179640" y="1845000"/>
            <a:ext cx="4258440" cy="32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Cliquer sur l’icône « CSV » de la barre d’outils afin de produire la base de données.csv.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Une barre de progression s’affiche. Lorsque la barre se stabilise à 100%, la mention « Terminé » dans le dialogue indique la fin du traitement</a:t>
            </a:r>
            <a:r>
              <a:rPr b="0" lang="fr-FR" sz="20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Image 280" descr=""/>
          <p:cNvPicPr/>
          <p:nvPr/>
        </p:nvPicPr>
        <p:blipFill>
          <a:blip r:embed="rId1"/>
          <a:stretch/>
        </p:blipFill>
        <p:spPr>
          <a:xfrm>
            <a:off x="4703760" y="1368000"/>
            <a:ext cx="3791160" cy="4769640"/>
          </a:xfrm>
          <a:prstGeom prst="rect">
            <a:avLst/>
          </a:prstGeom>
          <a:ln>
            <a:noFill/>
          </a:ln>
        </p:spPr>
      </p:pic>
      <p:sp>
        <p:nvSpPr>
          <p:cNvPr id="305" name="Line 6"/>
          <p:cNvSpPr/>
          <p:nvPr/>
        </p:nvSpPr>
        <p:spPr>
          <a:xfrm flipV="1">
            <a:off x="4235400" y="1799640"/>
            <a:ext cx="3168000" cy="98064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7"/>
          <p:cNvSpPr/>
          <p:nvPr/>
        </p:nvSpPr>
        <p:spPr>
          <a:xfrm>
            <a:off x="7488000" y="1440000"/>
            <a:ext cx="286920" cy="358920"/>
          </a:xfrm>
          <a:prstGeom prst="ellipse">
            <a:avLst/>
          </a:prstGeom>
          <a:noFill/>
          <a:ln w="19080">
            <a:solidFill>
              <a:srgbClr val="ff00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Picture 2" descr=""/>
          <p:cNvPicPr/>
          <p:nvPr/>
        </p:nvPicPr>
        <p:blipFill>
          <a:blip r:embed="rId2"/>
          <a:stretch/>
        </p:blipFill>
        <p:spPr>
          <a:xfrm>
            <a:off x="3636000" y="2398680"/>
            <a:ext cx="599040" cy="104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03640" y="1052640"/>
            <a:ext cx="79902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"/>
          <p:cNvSpPr/>
          <p:nvPr/>
        </p:nvSpPr>
        <p:spPr>
          <a:xfrm>
            <a:off x="576360" y="1447560"/>
            <a:ext cx="7990200" cy="41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diapos suivantes présentent des diagnostics de conformité à l’annexe de la convention-cadre nationale de dématérialisation, qui spécifie le format à respecter pour les bulletins de paye dématérialisés.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écarts à la norme représentent environ 10 % des contrôles.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localisation dans de ces défauts dans le fichier de paye est une innovation par rapport à Xemelios.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Certains problèmes peuvent parfois être corrigés grâce à des fonctionnalités de correction (icône Nettoyer).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Au-delà d’un certain seuil, conséquences évidentes pour l’examen de gestion (fiabilité du compte 64) et/ou la procédure juridictionnelle.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4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346F6AB5-E7E1-4046-A24D-9153C759B7F0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5"/>
          <p:cNvSpPr/>
          <p:nvPr/>
        </p:nvSpPr>
        <p:spPr>
          <a:xfrm>
            <a:off x="125640" y="332640"/>
            <a:ext cx="8891640" cy="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DE FIABILITé DE LA PAIE ET CORRECTIONS AUTOMATISEES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1710000" y="2836440"/>
            <a:ext cx="466920" cy="174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"/>
          <p:cNvSpPr/>
          <p:nvPr/>
        </p:nvSpPr>
        <p:spPr>
          <a:xfrm>
            <a:off x="137520" y="27504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1 : absence IRRéGULIèRE de ligne de paye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5" name="Image 2" descr=""/>
          <p:cNvPicPr/>
          <p:nvPr/>
        </p:nvPicPr>
        <p:blipFill>
          <a:blip r:embed="rId1"/>
          <a:srcRect l="0" t="0" r="12632" b="0"/>
          <a:stretch/>
        </p:blipFill>
        <p:spPr>
          <a:xfrm>
            <a:off x="137520" y="1045080"/>
            <a:ext cx="880308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457200" y="322560"/>
            <a:ext cx="8228880" cy="615240"/>
          </a:xfrm>
          <a:prstGeom prst="rect">
            <a:avLst/>
          </a:prstGeom>
          <a:solidFill>
            <a:srgbClr val="dce6f2"/>
          </a:solidFill>
          <a:ln>
            <a:solidFill>
              <a:srgbClr val="4f81bd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2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b="0" lang="fr-FR" sz="22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2 : absence RéGULIèRE de ligne de paye</a:t>
            </a:r>
            <a:r>
              <a:rPr b="0" lang="fr-FR" sz="22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8" name="Image 5" descr=""/>
          <p:cNvPicPr/>
          <p:nvPr/>
        </p:nvPicPr>
        <p:blipFill>
          <a:blip r:embed="rId1"/>
          <a:srcRect l="1011" t="514" r="4605" b="-514"/>
          <a:stretch/>
        </p:blipFill>
        <p:spPr>
          <a:xfrm>
            <a:off x="119880" y="1233360"/>
            <a:ext cx="8930880" cy="532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655200" y="335520"/>
            <a:ext cx="7943400" cy="610200"/>
          </a:xfrm>
          <a:prstGeom prst="rect">
            <a:avLst/>
          </a:prstGeom>
          <a:solidFill>
            <a:srgbClr val="dce6f2"/>
          </a:solidFill>
          <a:ln>
            <a:solidFill>
              <a:srgbClr val="4f81bd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3 : absence ANORMALE DE BALISE</a:t>
            </a: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0" name="Image 5" descr=""/>
          <p:cNvPicPr/>
          <p:nvPr/>
        </p:nvPicPr>
        <p:blipFill>
          <a:blip r:embed="rId1"/>
          <a:srcRect l="0" t="0" r="14205" b="0"/>
          <a:stretch/>
        </p:blipFill>
        <p:spPr>
          <a:xfrm>
            <a:off x="205560" y="1060560"/>
            <a:ext cx="8842320" cy="579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432000" y="144000"/>
            <a:ext cx="8228880" cy="656640"/>
          </a:xfrm>
          <a:prstGeom prst="rect">
            <a:avLst/>
          </a:prstGeom>
          <a:solidFill>
            <a:srgbClr val="dce6f2"/>
          </a:solidFill>
          <a:ln>
            <a:solidFill>
              <a:srgbClr val="4f81bd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4 :  AGENT NON IDENTIFIé</a:t>
            </a:r>
            <a:r>
              <a:rPr b="0" lang="fr-FR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
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rcRect l="0" t="0" r="38532" b="0"/>
          <a:stretch/>
        </p:blipFill>
        <p:spPr>
          <a:xfrm>
            <a:off x="907920" y="800640"/>
            <a:ext cx="6868080" cy="602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 4" descr=""/>
          <p:cNvPicPr/>
          <p:nvPr/>
        </p:nvPicPr>
        <p:blipFill>
          <a:blip r:embed="rId1"/>
          <a:srcRect l="0" t="0" r="7909" b="0"/>
          <a:stretch/>
        </p:blipFill>
        <p:spPr>
          <a:xfrm>
            <a:off x="101160" y="1050120"/>
            <a:ext cx="8941320" cy="5461200"/>
          </a:xfrm>
          <a:prstGeom prst="rect">
            <a:avLst/>
          </a:prstGeom>
          <a:ln>
            <a:noFill/>
          </a:ln>
        </p:spPr>
      </p:pic>
      <p:sp>
        <p:nvSpPr>
          <p:cNvPr id="324" name="TextShape 1"/>
          <p:cNvSpPr txBox="1"/>
          <p:nvPr/>
        </p:nvSpPr>
        <p:spPr>
          <a:xfrm>
            <a:off x="457200" y="274320"/>
            <a:ext cx="8228880" cy="656640"/>
          </a:xfrm>
          <a:prstGeom prst="rect">
            <a:avLst/>
          </a:prstGeom>
          <a:solidFill>
            <a:srgbClr val="dce6f2"/>
          </a:solidFill>
          <a:ln>
            <a:solidFill>
              <a:srgbClr val="4f81bd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5 : CARACTèRE ILLICITE – à NETTOYER </a:t>
            </a:r>
            <a:r>
              <a:rPr b="0" lang="fr-FR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
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 3" descr=""/>
          <p:cNvPicPr/>
          <p:nvPr/>
        </p:nvPicPr>
        <p:blipFill>
          <a:blip r:embed="rId1"/>
          <a:srcRect l="0" t="0" r="17783" b="0"/>
          <a:stretch/>
        </p:blipFill>
        <p:spPr>
          <a:xfrm>
            <a:off x="216000" y="997560"/>
            <a:ext cx="8565840" cy="5860080"/>
          </a:xfrm>
          <a:prstGeom prst="rect">
            <a:avLst/>
          </a:prstGeom>
          <a:ln>
            <a:noFill/>
          </a:ln>
        </p:spPr>
      </p:pic>
      <p:sp>
        <p:nvSpPr>
          <p:cNvPr id="326" name="TextShape 1"/>
          <p:cNvSpPr txBox="1"/>
          <p:nvPr/>
        </p:nvSpPr>
        <p:spPr>
          <a:xfrm>
            <a:off x="457200" y="274320"/>
            <a:ext cx="8228880" cy="656640"/>
          </a:xfrm>
          <a:prstGeom prst="rect">
            <a:avLst/>
          </a:prstGeom>
          <a:solidFill>
            <a:srgbClr val="dce6f2"/>
          </a:solidFill>
          <a:ln>
            <a:solidFill>
              <a:srgbClr val="4f81bd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
</a:t>
            </a: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DIAGNOSTIC 6 :  SAUTS DE LIGNE - NETTOYAGE</a:t>
            </a:r>
            <a:r>
              <a:rPr b="0" lang="fr-FR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
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20960" y="1953000"/>
            <a:ext cx="8603640" cy="37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E83BE1A6-8E04-49BC-A9FB-6E0DC32AEB17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107280" y="36000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l’installation et le lancement de l’APPLICATION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576360" y="1449360"/>
            <a:ext cx="7990200" cy="40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Image 199" descr=""/>
          <p:cNvPicPr/>
          <p:nvPr/>
        </p:nvPicPr>
        <p:blipFill>
          <a:blip r:embed="rId1"/>
          <a:stretch/>
        </p:blipFill>
        <p:spPr>
          <a:xfrm>
            <a:off x="504000" y="1404720"/>
            <a:ext cx="6574320" cy="349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 standalone="yes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<p:cSld><p:spTree><p:nvGrpSpPr>        <p:cNvPr id="1" name=""/>        <p:cNvGrpSpPr/>        <p:nvPr/>      </p:nvGrpSpPr>      <p:grpSpPr>        <a:xfrm>          <a:off x="0" y="0"/>          <a:ext cx="0" cy="0"/>          <a:chOff x="0" y="0"/>          <a:chExt cx="0" cy="0"/>        </a:xfrm>      </p:grpSpPr><p:sp><p:nvSpPr><p:cNvPr id="327" name="TextShape 1"/><p:cNvSpPr txBox="1"/><p:nvPr/></p:nvSpPr><p:spPr><a:xfrm><a:off x="457200" y="274320"/><a:ext cx="8228880" cy="656640"/></a:xfrm><a:prstGeom prst="rect"><a:avLst/></a:prstGeom><a:solidFill><a:srgbClr val="dce6f2"/></a:solidFill><a:ln><a:solidFill><a:srgbClr val="4f81bd"/></a:solidFill></a:ln></p:spPr><p:txBody><a:bodyPr lIns="0" rIns="0" tIns="0" bIns="0" anchor="ctr"></a:bodyPr><a:p><a:pPr algn="ctr"><a:lnSpc><a:spcPct val="100000"/></a:lnSpc></a:pPr><a:r><a:rPr b="0" lang="fr-FR" sz="2400" spc="-1" strike="noStrike" cap="all"><a:solidFill><a:srgbClr val="308087"/></a:solidFill><a:uFill><a:solidFill><a:srgbClr val="ffffff"/></a:solidFill></a:uFill><a:latin typeface="Times New Roman"/><a:ea typeface="ヒラギノ角ゴ Pro W3"/></a:rPr><a:t>&#10;</a:t></a:r><a:r><a:rPr b="0" lang="fr-FR" sz="2400" spc="-1" strike="noStrike" cap="all"><a:solidFill><a:srgbClr val="308087"/></a:solidFill><a:uFill><a:solidFill><a:srgbClr val="ffffff"/></a:solidFill></a:uFill><a:latin typeface="Times New Roman"/><a:ea typeface="ヒラギノ角ゴ Pro W3"/></a:rPr><a:t>AUTRES ANOMALIES </a:t></a:r><a:r><a:rPr b="0" lang="fr-FR" sz="1800" spc="-1" strike="noStrike" cap="all"><a:solidFill><a:srgbClr val="000000"/></a:solidFill><a:uFill><a:solidFill><a:srgbClr val="ffffff"/></a:solidFill></a:uFill><a:latin typeface="Arial"/><a:ea typeface="ヒラギノ角ゴ Pro W3"/></a:rPr><a:t>&#10;</a:t></a:r><a:endParaRPr b="0" lang="fr-FR" sz="1800" spc="-1" strike="noStrike"><a:solidFill><a:srgbClr val="000000"/></a:solidFill><a:uFill><a:solidFill><a:srgbClr val="ffffff"/></a:solidFill></a:uFill><a:latin typeface="Arial"/></a:endParaRPr></a:p></p:txBody></p:sp><p:sp><p:nvSpPr><p:cNvPr id="328" name="TextShape 2"/><p:cNvSpPr txBox="1"/><p:nvPr/></p:nvSpPr><p:spPr><a:xfrm><a:off x="1080000" y="1440000"/><a:ext cx="7056000" cy="4953600"/></a:xfrm><a:prstGeom prst="rect"><a:avLst/></a:prstGeom><a:noFill/><a:ln><a:noFill/></a:ln></p:spPr><p:txBody><a:bodyPr lIns="90000" rIns="90000" tIns="45000" bIns="45000"></a:bodyPr><a:p><a:endParaRPr b="0" lang="fr-FR" sz="1800" spc="-1" strike="noStrike"><a:solidFill><a:srgbClr val="000000"/></a:solidFill><a:uFill><a:solidFill><a:srgbClr val="ffffff"/></a:solidFill></a:uFill><a:latin typeface="Arial"/></a:endParaRPr></a:p><a:p><a:r><a:rPr b="0" lang="fr-FR" sz="1800" spc="-1" strike="noStrike"><a:solidFill><a:srgbClr val="000000"/></a:solidFill><a:uFill><a:solidFill><a:srgbClr val="ffffff"/></a:solidFill></a:uFill><a:latin typeface="Arial"/><a:ea typeface="Arial"/></a:rPr><a:t>●</a:t></a:r><a:r><a:rPr b="0" lang="fr-FR" sz="1800" spc="-1" strike="noStrike"><a:solidFill><a:srgbClr val="000000"/></a:solidFill><a:uFill><a:solidFill><a:srgbClr val="ffffff"/></a:solidFill></a:uFill><a:latin typeface="Arial"/><a:ea typeface="Arial"/></a:rPr><a:t> </a:t></a:r><a:r><a:rPr b="0" lang="fr-FR" sz="1800" spc="-1" strike="noStrike"><a:solidFill><a:srgbClr val="000000"/></a:solidFill><a:uFill><a:solidFill><a:srgbClr val="ffffff"/></a:solidFill></a:uFill><a:latin typeface="Arial"/></a:rPr><a:t> </a:t></a:r><a:r><a:rPr b="0" lang="fr-FR" sz="1800" spc="-1" strike="noStrike"><a:solidFill><a:srgbClr val="000000"/></a:solidFill><a:uFill><a:solidFill><a:srgbClr val="ffffff"/></a:solidFill></a:uFill><a:latin typeface="Arial"/></a:rPr><a:t>Pas d’information sur le Budget ou sur l’Etablissement (optionnel)</a:t></a:r><a:endParaRPr b="0" lang="fr-FR" sz="1800" spc="-1" strike="noStrike"><a:solidFill><a:srgbClr val="000000"/></a:solidFill><a:uFill><a:solidFill><a:srgbClr val="ffffff"/></a:solidFill></a:uFill><a:latin typeface="Arial"/></a:endParaRPr></a:p><a:p><a:endParaRPr b="0" lang="fr-FR" sz="1800" spc="-1" strike="noStrike"><a:solidFill><a:srgbClr val="000000"/></a:solidFill><a:uFill><a:solidFill><a:srgbClr val="ffffff"/></a:solidFill></a:uFill><a:latin typeface="Arial"/></a:endParaRPr></a:p><a:p><a:endParaRPr b="0" lang="fr-FR" sz="1800" spc="-1" strike="noStrike"><a:solidFill><a:srgbClr val="000000"/></a:solidFill><a:uFill><a:solidFill><a:srgbClr val="ffffff"/></a:solidFill></a:uFill><a:latin typeface="Arial"/></a:endParaRPr></a:p><a:p><a:endParaRPr b="0" lang="fr-FR" sz="1800" spc="-1" strike="noStrike"><a:solidFill><a:srgbClr val="000000"/></a:solidFill><a:uFill><a:solidFill><a:srgbClr val="ffffff"/></a:solidFill></a:uFill><a:latin typeface="Arial"/></a:endParaRPr></a:p><a:p><a:r><a:rPr b="0" lang="fr-FR" sz="1800" spc="-1" strike="noStrike"><a:solidFill><a:srgbClr val="000000"/></a:solidFill><a:uFill><a:solidFill><a:srgbClr val="ffffff"/></a:solidFill></a:uFill><a:latin typeface="Arial"/><a:ea typeface="Arial"/></a:rPr><a:t>●</a:t></a:r><a:r><a:rPr b="0" lang="fr-FR" sz="1800" spc="-1" strike="noStrike"><a:solidFill><a:srgbClr val="000000"/></a:solidFill><a:uFill><a:solidFill><a:srgbClr val="ffffff"/></a:solidFill></a:uFill><a:latin typeface="Arial"/><a:ea typeface="Arial"/></a:rPr><a:t>  </a:t></a:r><a:r><a:rPr b="0" lang="fr-FR" sz="1800" spc="-1" strike="noStrike"><a:solidFill><a:srgbClr val="000000"/></a:solidFill><a:uFill><a:solidFill><a:srgbClr val="ffffff"/></a:solidFill></a:uFill><a:latin typeface="Arial"/></a:rPr><a:t>Fichiers corrompus : une partie seulement est lisible. Solution : les nettoyer à la main en respectant les balises.</a:t></a:r><a:endParaRPr b="0" lang="fr-FR" sz="1800" spc="-1" strike="noStrike"><a:solidFill><a:srgbClr val="000000"/></a:solidFill><a:uFill><a:solidFill><a:srgbClr val="ffffff"/></a:solidFill></a:uFill><a:latin typeface="Arial"/></a:endParaRPr></a:p><a:p><a:endParaRPr b="0" lang="fr-FR" sz="1800" spc="-1" strike="noStrike"><a:solidFill><a:srgbClr val="000000"/></a:solidFill><a:uFill><a:solidFill><a:srgbClr val="ffffff"/></a:solidFill></a:uFill><a:latin typeface="Arial"/></a:endParaRPr></a:p><a:p><a:endParaRPr b="0" lang="fr-FR" sz="1800" spc="-1" strike="noStrike"><a:solidFill><a:srgbClr val="000000"/></a:solidFill><a:uFill><a:solidFill><a:srgbClr val="ffffff"/></a:solidFill></a:uFill><a:latin typeface="Arial"/></a:endParaRPr></a:p><a:p><a:r><a:rPr b="0" lang="fr-FR" sz="1800" spc="-1" strike="noStrike"><a:solidFill><a:srgbClr val="000000"/></a:solidFill><a:uFill><a:solidFill><a:srgbClr val="ffffff"/></a:solidFill></a:uFill><a:latin typeface="Arial"/><a:ea typeface="Arial"/></a:rPr><a:t>●</a:t></a:r><a:r><a:rPr b="0" lang="fr-FR" sz="1800" spc="-1" strike="noStrike"><a:solidFill><a:srgbClr val="000000"/></a:solidFill><a:uFill><a:solidFill><a:srgbClr val="ffffff"/></a:solidFill></a:uFill><a:latin typeface="Arial"/><a:ea typeface="Arial"/></a:rPr><a:t> </a:t></a:r><a:r><a:rPr b="0" lang="fr-FR" sz="1800" spc="-1" strike="noStrike"><a:solidFill><a:srgbClr val="000000"/></a:solidFill><a:uFill><a:solidFill><a:srgbClr val="ffffff"/></a:solidFill></a:uFill><a:latin typeface="Arial"/></a:rPr><a:t>Discordances entre bulletins dématérialisés et bulletins papier.</a:t></a:r><a:endParaRPr b="0" lang="fr-FR" sz="1800" spc="-1" strike="noStrike"><a:solidFill><a:srgbClr val="000000"/></a:solidFill><a:uFill><a:solidFill><a:srgbClr val="ffffff"/></a:solidFill></a:uFill><a:latin typeface="Arial"/></a:endParaRPr></a:p><a:p><a:endParaRPr b="0" lang="fr-FR" sz="1800" spc="-1" strike="noStrike"><a:solidFill><a:srgbClr val="000000"/></a:solidFill><a:uFill><a:solidFill><a:srgbClr val="ffffff"/></a:solidFill></a:uFill><a:latin typeface="Arial"/></a:endParaRPr></a:p><a:p><a:endParaRPr b="0" lang="fr-FR" sz="1800" spc="-1" strike="noStrike"><a:solidFill><a:srgbClr val="000000"/></a:solidFill><a:uFill><a:solidFill><a:srgbClr val="ffffff"/></a:solidFill></a:uFill><a:latin typeface="Arial"/></a:endParaRPr></a:p><a:p><a:r><a:rPr b="0" lang="fr-FR" sz="1800" spc="-1" strike="noStrike"><a:solidFill><a:srgbClr val="000000"/></a:solidFill><a:uFill><a:solidFill><a:srgbClr val="ffffff"/></a:solidFill></a:uFill><a:latin typeface="Arial"/></a:rPr><a:t> </a:t></a:r><a:endParaRPr b="0" lang="fr-FR" sz="1800" spc="-1" strike="noStrike"><a:solidFill><a:srgbClr val="000000"/></a:solidFill><a:uFill><a:solidFill><a:srgbClr val="ffffff"/></a:solidFill></a:uFill><a:latin typeface="Arial"/></a:endParaRPr></a:p><a:p><a:r><a:rPr b="0" lang="fr-FR" sz="1800" spc="-1" strike="noStrike"><a:solidFill><a:srgbClr val="ff0000"/></a:solidFill><a:uFill><a:solidFill><a:srgbClr val="ffffff"/></a:solidFill></a:uFill><a:latin typeface="Arial"/></a:rPr><a:t>Sur la base de quelle pièce justificative le comptable a-t-il payé ?</a:t></a:r><a:endParaRPr b="0" lang="fr-FR" sz="1800" spc="-1" strike="noStrike"><a:solidFill><a:srgbClr val="000000"/></a:solidFill><a:uFill><a:solidFill><a:srgbClr val="ffffff"/></a:solidFill></a:uFill><a:latin typeface="Arial"/></a:endParaRPr></a:p><a:p><a:endParaRPr b="0" lang="fr-FR" sz="1800" spc="-1" strike="noStrike"><a:solidFill><a:srgbClr val="000000"/></a:solidFill><a:uFill><a:solidFill><a:srgbClr val="ffffff"/></a:solidFill></a:uFill><a:latin typeface="Arial"/></a:endParaRPr></a:p><a:p><a:r><a:rPr b="0" lang="fr-FR" sz="1800" spc="-1" strike="noStrike"><a:solidFill><a:srgbClr val="ff0000"/></a:solidFill><a:uFill><a:solidFill><a:srgbClr val="ffffff"/></a:solidFill></a:uFill><a:latin typeface="Arial"/></a:rPr><a:t>Quelles pièces justificatives ont été déposées au greffe avec les  comptes ?</a:t></a:r><a:endParaRPr b="0" lang="fr-FR" sz="1800" spc="-1" strike="noStrike"><a:solidFill><a:srgbClr val="000000"/></a:solidFill><a:uFill><a:solidFill><a:srgbClr val="ffffff"/></a:solidFill></a:uFill><a:latin typeface="Arial"/></a:endParaRPr></a:p><a:p><a:endParaRPr b="0" lang="fr-FR" sz="1800" spc="-1" strike="noStrike"><a:solidFill><a:srgbClr val="000000"/></a:solidFill><a:uFill><a:solidFill><a:srgbClr val="ffffff"/></a:solidFill></a:uFill><a:latin typeface="Arial"/></a:endParaRPr></a:p><a:p><a:endParaRPr b="0" lang="fr-FR" sz="1800" spc="-1" strike="noStrike"><a:solidFill><a:srgbClr val="000000"/></a:solidFill><a:uFill><a:solidFill><a:srgbClr val="ffffff"/></a:solidFill></a:uFill><a:latin typeface="Arial"/></a:endParaRPr></a:p></p:txBody></p:sp><p:sp><p:nvSpPr><p:cNvPr id="329" name="Line 3"/><p:cNvSpPr/><p:nvPr/></p:nvSpPr><p:spPr><a:xfrm><a:off x="504000" y="3492000"/><a:ext cx="0" cy="1476000"/></a:xfrm><a:prstGeom prst="line"><a:avLst/></a:prstGeom><a:ln w="29160"><a:solidFill><a:srgbClr val="ff0000"/></a:solidFill><a:round/></a:ln></p:spPr><p:style><a:lnRef idx="0"/><a:fillRef idx="0"/><a:effectRef idx="0"/><a:fontRef idx="minor"/></p:style></p:sp><p:sp><p:nvSpPr><p:cNvPr id="330" name="Line 4"/><p:cNvSpPr/><p:nvPr/></p:nvSpPr><p:spPr><a:xfrm flipH="1"><a:off x="792000" y="2772000"/><a:ext cx="288000" cy="0"/></a:xfrm><a:prstGeom prst="line"><a:avLst/></a:prstGeom><a:ln w="29160"><a:solidFill><a:srgbClr val="ff0000"/></a:solidFill><a:round/></a:ln></p:spPr><p:style><a:lnRef idx="0"/><a:fillRef idx="0"/><a:effectRef idx="0"/><a:fontRef idx="minor"/></p:style></p:sp><p:sp><p:nvSpPr><p:cNvPr id="331" name="Line 5"/><p:cNvSpPr/><p:nvPr/></p:nvSpPr><p:spPr><a:xfrm><a:off x="792000" y="2772000"/><a:ext cx="0" cy="1296000"/></a:xfrm><a:prstGeom prst="line"><a:avLst/></a:prstGeom><a:ln w="29160"><a:solidFill><a:srgbClr val="ff0000"/></a:solidFill><a:round/></a:ln></p:spPr><p:style><a:lnRef idx="0"/><a:fillRef idx="0"/><a:effectRef idx="0"/><a:fontRef idx="minor"/></p:style></p:sp><p:sp><p:nvSpPr><p:cNvPr id="332" name="Line 6"/><p:cNvSpPr/><p:nvPr/></p:nvSpPr><p:spPr><a:xfrm><a:off x="792000" y="4068000"/><a:ext cx="288000" cy="0"/></a:xfrm><a:prstGeom prst="line"><a:avLst/></a:prstGeom><a:ln w="29160"><a:solidFill><a:srgbClr val="ff0000"/></a:solidFill><a:round/></a:ln></p:spPr><p:style><a:lnRef idx="0"/><a:fillRef idx="0"/><a:effectRef idx="0"/><a:fontRef idx="minor"/></p:style></p:sp><p:sp><p:nvSpPr><p:cNvPr id="333" name="Line 7"/><p:cNvSpPr/><p:nvPr/></p:nvSpPr><p:spPr><a:xfrm><a:off x="504000" y="3492000"/><a:ext cx="288000" cy="0"/></a:xfrm><a:prstGeom prst="line"><a:avLst/></a:prstGeom><a:ln w="29160"><a:solidFill><a:srgbClr val="ff0000"/></a:solidFill><a:round/></a:ln></p:spPr><p:style><a:lnRef idx="0"/><a:fillRef idx="0"/><a:effectRef idx="0"/><a:fontRef idx="minor"/></p:style></p:sp><p:sp><p:nvSpPr><p:cNvPr id="334" name="Line 8"/><p:cNvSpPr/><p:nvPr/></p:nvSpPr><p:spPr><a:xfrm><a:off x="504000" y="4968000"/><a:ext cx="468000" cy="0"/></a:xfrm><a:prstGeom prst="line"><a:avLst/></a:prstGeom><a:ln w="29160"><a:solidFill><a:srgbClr val="ff0000"/></a:solidFill><a:round/><a:tailEnd len="med" type="triangle" w="med"/></a:ln></p:spPr><p:style><a:lnRef idx="0"/><a:fillRef idx="0"/><a:effectRef idx="0"/><a:fontRef idx="minor"/></p:style></p:sp><p:sp><p:nvSpPr><p:cNvPr id="335" name="TextShape 9"/><p:cNvSpPr txBox="1"/><p:nvPr/></p:nvSpPr><p:spPr><a:xfrm><a:off x="8434440" y="6307920"/><a:ext cx="180720" cy="205200"/></a:xfrm><a:prstGeom prst="rect"><a:avLst/></a:prstGeom><a:noFill/><a:ln><a:noFill/></a:ln></p:spPr><p:txBody><a:bodyPr lIns="90000" rIns="90000" tIns="45000" bIns="45000"></a:bodyPr><a:p><a:pPr algn="r"><a:lnSpc><a:spcPct val="100000"/></a:lnSpc></a:pPr><a:r><a:rPr b="0" lang="fr-FR" sz="800" spc="-1" strike="noStrike"><a:solidFill><a:srgbClr val="ffffff"/></a:solidFill><a:uFill><a:solidFill><a:srgbClr val="ffffff"/></a:solidFill></a:uFill><a:latin typeface="Arial"/><a:ea typeface="ヒラギノ角ゴ Pro W3"/></a:rPr><a:t></a:t></a:r><a:endParaRPr b="0" lang="fr-FR" sz="1800" spc="-1" strike="noStrike"><a:solidFill><a:srgbClr val="000000"/></a:solidFill><a:uFill><a:solidFill><a:srgbClr val="ffffff"/></a:solidFill></a:uFill><a:latin typeface="Arial"/></a:endParaRPr></a:p></p:txBody></p:sp></p:spTree></p:cSld><p:timing><p:tnLst><p:par><p:cTn id="59" dur="indefinite" restart="never" nodeType="tmRoot"><p:childTnLst><p:seq><p:cTn id="60" nodeType="mainSeq"></p:cTn><p:prevCondLst><p:cond delay="0" evt="onPrev"><p:tgtEl><p:sldTgt/></p:tgtEl></p:cond></p:prevCondLst><p:nextCondLst><p:cond delay="0" evt="onNext"><p:tgtEl><p:sldTgt/></p:tgtEl></p:cond></p:nextCondLst></p:seq></p:childTnLst></p:cTn></p:par></p:tnLst></p:timing>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120960" y="1953000"/>
            <a:ext cx="8603640" cy="37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1D024A09-0CB7-4361-99A8-740AF18E5B9F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199080" y="36000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Production de la base de données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199080" y="1269000"/>
            <a:ext cx="886356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Deux bases CSV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des bulletins de paie (fichier léger)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l’ensemble des lignes de paie fusionnées aux bulletins de paie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Image 295" descr=""/>
          <p:cNvPicPr/>
          <p:nvPr/>
        </p:nvPicPr>
        <p:blipFill>
          <a:blip r:embed="rId1"/>
          <a:srcRect l="27467" t="0" r="0" b="0"/>
          <a:stretch/>
        </p:blipFill>
        <p:spPr>
          <a:xfrm>
            <a:off x="432000" y="2880000"/>
            <a:ext cx="5542920" cy="3236760"/>
          </a:xfrm>
          <a:prstGeom prst="rect">
            <a:avLst/>
          </a:prstGeom>
          <a:ln>
            <a:noFill/>
          </a:ln>
        </p:spPr>
      </p:pic>
      <p:sp>
        <p:nvSpPr>
          <p:cNvPr id="341" name="CustomShape 5"/>
          <p:cNvSpPr/>
          <p:nvPr/>
        </p:nvSpPr>
        <p:spPr>
          <a:xfrm rot="21518400">
            <a:off x="4508280" y="3057480"/>
            <a:ext cx="646920" cy="502920"/>
          </a:xfrm>
          <a:prstGeom prst="ellipse">
            <a:avLst/>
          </a:prstGeom>
          <a:noFill/>
          <a:ln w="29160">
            <a:solidFill>
              <a:srgbClr val="ff00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6"/>
          <p:cNvSpPr/>
          <p:nvPr/>
        </p:nvSpPr>
        <p:spPr>
          <a:xfrm>
            <a:off x="6480000" y="3672000"/>
            <a:ext cx="251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Accès aux bases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Line 7"/>
          <p:cNvSpPr/>
          <p:nvPr/>
        </p:nvSpPr>
        <p:spPr>
          <a:xfrm flipH="1" flipV="1">
            <a:off x="4968000" y="3528000"/>
            <a:ext cx="1368000" cy="36000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 297" descr=""/>
          <p:cNvPicPr/>
          <p:nvPr/>
        </p:nvPicPr>
        <p:blipFill>
          <a:blip r:embed="rId1"/>
          <a:stretch/>
        </p:blipFill>
        <p:spPr>
          <a:xfrm>
            <a:off x="1131120" y="1170720"/>
            <a:ext cx="6850440" cy="1186560"/>
          </a:xfrm>
          <a:prstGeom prst="rect">
            <a:avLst/>
          </a:prstGeom>
          <a:ln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199080" y="36000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ACCès aux bases de donnees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1475640" y="3213000"/>
            <a:ext cx="6622920" cy="191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Les bases CSV sont lisibles sous Excel (Poste PC) ou Calc (poste dédié Linux).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Elles sont directement générées sur la clé USB3.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Recopier les bases de données de la clé USB3 sur votre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Image 300" descr=""/>
          <p:cNvPicPr/>
          <p:nvPr/>
        </p:nvPicPr>
        <p:blipFill>
          <a:blip r:embed="rId1"/>
          <a:srcRect l="0" t="0" r="69413" b="0"/>
          <a:stretch/>
        </p:blipFill>
        <p:spPr>
          <a:xfrm>
            <a:off x="199080" y="1124640"/>
            <a:ext cx="8692200" cy="3671640"/>
          </a:xfrm>
          <a:prstGeom prst="rect">
            <a:avLst/>
          </a:prstGeom>
          <a:ln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199080" y="36000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EXEMPLE DE VISUALISATION CALC sous LINUX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ou EXCEL sous WINDOWS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99080" y="4176000"/>
            <a:ext cx="8692200" cy="191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traitement (TCD…) est réalisé sur les postes PC Windows (Excel).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251640" y="1124640"/>
            <a:ext cx="8228160" cy="469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Altaïr crée deux bases en .csv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l’ensemble des bulletins de paie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 algn="just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l’ensemble des lignes de paie et des bulletins de paie dans un même fichier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Ces deux bases peuvent donner des tableaux croisés dynamiques sur Excel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Évite de passer par l’importation puis l’exportation des données à partir de Xemelios.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6097AB76-E7C6-4710-887F-D4ABF060EC70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 rot="5400000">
            <a:off x="-477000" y="6010920"/>
            <a:ext cx="13273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608760" y="303840"/>
            <a:ext cx="8063280" cy="610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Création des bases de données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223920" y="2853000"/>
            <a:ext cx="287280" cy="1432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6"/>
          <p:cNvSpPr/>
          <p:nvPr/>
        </p:nvSpPr>
        <p:spPr>
          <a:xfrm>
            <a:off x="248760" y="3400200"/>
            <a:ext cx="287280" cy="1432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235080" y="1376640"/>
            <a:ext cx="8450280" cy="49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F829C20D-4CA3-419F-92B7-7340448B2415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344160" y="116640"/>
            <a:ext cx="8690760" cy="340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L’UTILISATION DE TABLEAUX CROISES DYNAMIQUES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Picture 3" descr=""/>
          <p:cNvPicPr/>
          <p:nvPr/>
        </p:nvPicPr>
        <p:blipFill>
          <a:blip r:embed="rId1"/>
          <a:stretch/>
        </p:blipFill>
        <p:spPr>
          <a:xfrm>
            <a:off x="215640" y="447120"/>
            <a:ext cx="4735800" cy="6184800"/>
          </a:xfrm>
          <a:prstGeom prst="rect">
            <a:avLst/>
          </a:prstGeom>
          <a:ln>
            <a:noFill/>
          </a:ln>
        </p:spPr>
      </p:pic>
      <p:pic>
        <p:nvPicPr>
          <p:cNvPr id="361" name="Picture 4" descr=""/>
          <p:cNvPicPr/>
          <p:nvPr/>
        </p:nvPicPr>
        <p:blipFill>
          <a:blip r:embed="rId2"/>
          <a:stretch/>
        </p:blipFill>
        <p:spPr>
          <a:xfrm>
            <a:off x="4952880" y="462960"/>
            <a:ext cx="4082400" cy="6455880"/>
          </a:xfrm>
          <a:prstGeom prst="rect">
            <a:avLst/>
          </a:prstGeom>
          <a:ln>
            <a:noFill/>
          </a:ln>
        </p:spPr>
      </p:pic>
      <p:sp>
        <p:nvSpPr>
          <p:cNvPr id="362" name="CustomShape 4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8BFBC4A9-3546-454C-A16B-E8E7E880180C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4"/>
          <p:cNvSpPr/>
          <p:nvPr/>
        </p:nvSpPr>
        <p:spPr>
          <a:xfrm>
            <a:off x="200880" y="2606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5"/>
          <p:cNvSpPr/>
          <p:nvPr/>
        </p:nvSpPr>
        <p:spPr>
          <a:xfrm>
            <a:off x="536760" y="1052640"/>
            <a:ext cx="7990560" cy="46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 « R-Studio » en cliquant sur l’icône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8" name="Picture 2" descr=""/>
          <p:cNvPicPr/>
          <p:nvPr/>
        </p:nvPicPr>
        <p:blipFill>
          <a:blip r:embed="rId1"/>
          <a:stretch/>
        </p:blipFill>
        <p:spPr>
          <a:xfrm>
            <a:off x="683640" y="1556640"/>
            <a:ext cx="8407080" cy="5549400"/>
          </a:xfrm>
          <a:prstGeom prst="rect">
            <a:avLst/>
          </a:prstGeom>
          <a:ln>
            <a:noFill/>
          </a:ln>
        </p:spPr>
      </p:pic>
      <p:sp>
        <p:nvSpPr>
          <p:cNvPr id="369" name="CustomShape 6"/>
          <p:cNvSpPr/>
          <p:nvPr/>
        </p:nvSpPr>
        <p:spPr>
          <a:xfrm>
            <a:off x="5004000" y="1340640"/>
            <a:ext cx="1943280" cy="9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c7f86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6ACEEF5B-D864-4B64-A31E-5E9564BC1A8B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278280" y="293040"/>
            <a:ext cx="88920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 –suite-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5"/>
          <p:cNvSpPr/>
          <p:nvPr/>
        </p:nvSpPr>
        <p:spPr>
          <a:xfrm>
            <a:off x="575640" y="944640"/>
            <a:ext cx="7990560" cy="46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Cliquer sur  Source pour le traitement des données</a:t>
            </a:r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5" name="Picture 2" descr=""/>
          <p:cNvPicPr/>
          <p:nvPr/>
        </p:nvPicPr>
        <p:blipFill>
          <a:blip r:embed="rId1"/>
          <a:srcRect l="22831" t="10193" r="23751" b="31998"/>
          <a:stretch/>
        </p:blipFill>
        <p:spPr>
          <a:xfrm>
            <a:off x="972360" y="1628640"/>
            <a:ext cx="6901200" cy="4200480"/>
          </a:xfrm>
          <a:prstGeom prst="rect">
            <a:avLst/>
          </a:prstGeom>
          <a:ln>
            <a:noFill/>
          </a:ln>
        </p:spPr>
      </p:pic>
      <p:sp>
        <p:nvSpPr>
          <p:cNvPr id="376" name="CustomShape 6"/>
          <p:cNvSpPr/>
          <p:nvPr/>
        </p:nvSpPr>
        <p:spPr>
          <a:xfrm>
            <a:off x="2051640" y="1268640"/>
            <a:ext cx="2087640" cy="107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20960" y="1953000"/>
            <a:ext cx="8604000" cy="37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1332000" y="6321600"/>
            <a:ext cx="647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7CE0AE65-7A4B-4520-AE70-66F4C306B574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4"/>
          <p:cNvSpPr/>
          <p:nvPr/>
        </p:nvSpPr>
        <p:spPr>
          <a:xfrm>
            <a:off x="199080" y="332640"/>
            <a:ext cx="8584200" cy="646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génération du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5"/>
          <p:cNvSpPr/>
          <p:nvPr/>
        </p:nvSpPr>
        <p:spPr>
          <a:xfrm>
            <a:off x="611640" y="1052640"/>
            <a:ext cx="7990560" cy="46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 rapport Altaïr est créé aux formats .pdf, .docx ou .odt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Picture 2" descr=""/>
          <p:cNvPicPr/>
          <p:nvPr/>
        </p:nvPicPr>
        <p:blipFill>
          <a:blip r:embed="rId1"/>
          <a:stretch/>
        </p:blipFill>
        <p:spPr>
          <a:xfrm>
            <a:off x="536040" y="1383120"/>
            <a:ext cx="7501320" cy="547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Espace réservé du contenu 10" descr=""/>
          <p:cNvPicPr/>
          <p:nvPr/>
        </p:nvPicPr>
        <p:blipFill>
          <a:blip r:embed="rId1"/>
          <a:stretch/>
        </p:blipFill>
        <p:spPr>
          <a:xfrm>
            <a:off x="780120" y="1582560"/>
            <a:ext cx="7633080" cy="414936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797400" y="2351520"/>
            <a:ext cx="1068120" cy="59940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85" name="CustomShape 2"/>
          <p:cNvSpPr/>
          <p:nvPr/>
        </p:nvSpPr>
        <p:spPr>
          <a:xfrm flipV="1">
            <a:off x="2144880" y="2257560"/>
            <a:ext cx="482040" cy="12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b05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3984840" y="1628640"/>
            <a:ext cx="214920" cy="32688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9AA5DAC2-247F-498B-9F14-FF3A2E9FED40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 flipH="1" flipV="1">
            <a:off x="3785760" y="1896480"/>
            <a:ext cx="2395800" cy="117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>
            <a:off x="611640" y="5733360"/>
            <a:ext cx="7813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automatique d’un onglet par année et contrôle d’exhaustivité des bases annuelles.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7"/>
          <p:cNvSpPr/>
          <p:nvPr/>
        </p:nvSpPr>
        <p:spPr>
          <a:xfrm>
            <a:off x="6223680" y="1335600"/>
            <a:ext cx="2231280" cy="912600"/>
          </a:xfrm>
          <a:prstGeom prst="rect">
            <a:avLst/>
          </a:prstGeom>
          <a:solidFill>
            <a:srgbClr val="ffffff"/>
          </a:solidFill>
          <a:ln w="158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Transformation des données en bases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8"/>
          <p:cNvSpPr/>
          <p:nvPr/>
        </p:nvSpPr>
        <p:spPr>
          <a:xfrm>
            <a:off x="3708000" y="1633320"/>
            <a:ext cx="236880" cy="32688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9"/>
          <p:cNvSpPr/>
          <p:nvPr/>
        </p:nvSpPr>
        <p:spPr>
          <a:xfrm flipH="1">
            <a:off x="4167720" y="1591560"/>
            <a:ext cx="2012040" cy="8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CustomShape 10"/>
          <p:cNvSpPr/>
          <p:nvPr/>
        </p:nvSpPr>
        <p:spPr>
          <a:xfrm>
            <a:off x="6223680" y="2486880"/>
            <a:ext cx="2231280" cy="912600"/>
          </a:xfrm>
          <a:prstGeom prst="rect">
            <a:avLst/>
          </a:prstGeom>
          <a:solidFill>
            <a:srgbClr val="ffffff"/>
          </a:solidFill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Création d’un rapport d’analyse MS-Word ou PDF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11"/>
          <p:cNvSpPr/>
          <p:nvPr/>
        </p:nvSpPr>
        <p:spPr>
          <a:xfrm>
            <a:off x="1835640" y="2287440"/>
            <a:ext cx="286920" cy="249480"/>
          </a:xfrm>
          <a:prstGeom prst="ellipse">
            <a:avLst/>
          </a:prstGeom>
          <a:noFill/>
          <a:ln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5076000" y="4070880"/>
            <a:ext cx="2951280" cy="638280"/>
          </a:xfrm>
          <a:prstGeom prst="rect">
            <a:avLst/>
          </a:prstGeom>
          <a:noFill/>
          <a:ln w="2556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Diagnostic de conformité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aux normes CND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13"/>
          <p:cNvSpPr/>
          <p:nvPr/>
        </p:nvSpPr>
        <p:spPr>
          <a:xfrm rot="5400000">
            <a:off x="-45468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14"/>
          <p:cNvSpPr/>
          <p:nvPr/>
        </p:nvSpPr>
        <p:spPr>
          <a:xfrm>
            <a:off x="602280" y="332640"/>
            <a:ext cx="806364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RéSUMé : fonctionnalités interface graphique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235080" y="1160640"/>
            <a:ext cx="8403840" cy="47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 fenêtre principale de l’outil Altaïr comprend 5 menus déroulants : Fichier, éditer, lancer, configurer et aide.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 algn="just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Fichier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création en mode projet, enregistrement, exportation et archivage du rapport Altaïr.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Editer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de modifier l’apparence de l’interface avec plus ou moins dé détails explicites.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Lancer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: permet le lancement de l’analyse des données et l’exécution de cette analyse.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 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Configurer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permet d’accéder aux fonctionnalités de configuration technique des données.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558ed5"/>
              </a:buClr>
              <a:buFont typeface="StarSymbol"/>
              <a:buChar char="-"/>
            </a:pPr>
            <a:r>
              <a:rPr b="1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Aide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 : la fonction « aide » est en cours de développement.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98B95411-ACBF-4B72-B693-A322C8335D3E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 rot="5400000">
            <a:off x="-531360" y="5922720"/>
            <a:ext cx="139968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235080" y="29664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LES FONCTIONNALITES de l’APPLICATION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Espace réservé du contenu 3" descr=""/>
          <p:cNvPicPr/>
          <p:nvPr/>
        </p:nvPicPr>
        <p:blipFill>
          <a:blip r:embed="rId1"/>
          <a:srcRect l="28988" t="4618" r="33908" b="0"/>
          <a:stretch/>
        </p:blipFill>
        <p:spPr>
          <a:xfrm>
            <a:off x="2808000" y="1193400"/>
            <a:ext cx="3085920" cy="4463280"/>
          </a:xfrm>
          <a:prstGeom prst="rect">
            <a:avLst/>
          </a:prstGeom>
          <a:ln>
            <a:noFill/>
          </a:ln>
        </p:spPr>
      </p:pic>
      <p:sp>
        <p:nvSpPr>
          <p:cNvPr id="399" name="CustomShape 1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FF6C0C15-83C8-4A87-A8F5-1D17005B4D0E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6022800" y="1989000"/>
            <a:ext cx="2879280" cy="173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Les champs des Bulletins de paye (Service, Heures, Statut…) et des Lignes de paye (Montant, Libellé…)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sont joints dans un même 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 rot="5400000">
            <a:off x="-45468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4"/>
          <p:cNvSpPr/>
          <p:nvPr/>
        </p:nvSpPr>
        <p:spPr>
          <a:xfrm>
            <a:off x="602280" y="332640"/>
            <a:ext cx="806364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Base de paye FUSIONNéE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Espace réservé du contenu 3" descr=""/>
          <p:cNvPicPr/>
          <p:nvPr/>
        </p:nvPicPr>
        <p:blipFill>
          <a:blip r:embed="rId1"/>
          <a:srcRect l="3095" t="3602" r="3731" b="0"/>
          <a:stretch/>
        </p:blipFill>
        <p:spPr>
          <a:xfrm>
            <a:off x="433800" y="1268640"/>
            <a:ext cx="8407440" cy="4892400"/>
          </a:xfrm>
          <a:prstGeom prst="rect">
            <a:avLst/>
          </a:prstGeom>
          <a:ln>
            <a:noFill/>
          </a:ln>
        </p:spPr>
      </p:pic>
      <p:sp>
        <p:nvSpPr>
          <p:cNvPr id="404" name="CustomShape 1"/>
          <p:cNvSpPr/>
          <p:nvPr/>
        </p:nvSpPr>
        <p:spPr>
          <a:xfrm>
            <a:off x="771120" y="5445360"/>
            <a:ext cx="1510920" cy="43092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2"/>
          <p:cNvSpPr/>
          <p:nvPr/>
        </p:nvSpPr>
        <p:spPr>
          <a:xfrm flipV="1">
            <a:off x="2283480" y="3212280"/>
            <a:ext cx="2863440" cy="22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52ECD682-7680-4210-8092-393B2DC8047B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 rot="5400000">
            <a:off x="-57996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5"/>
          <p:cNvSpPr/>
          <p:nvPr/>
        </p:nvSpPr>
        <p:spPr>
          <a:xfrm>
            <a:off x="602280" y="332640"/>
            <a:ext cx="806364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RAPPORT D’ANALYSE DES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Espace réservé du contenu 3" descr=""/>
          <p:cNvPicPr/>
          <p:nvPr/>
        </p:nvPicPr>
        <p:blipFill>
          <a:blip r:embed="rId1"/>
          <a:srcRect l="2805" t="3744" r="2013" b="0"/>
          <a:stretch/>
        </p:blipFill>
        <p:spPr>
          <a:xfrm>
            <a:off x="412560" y="1321200"/>
            <a:ext cx="8631720" cy="4909680"/>
          </a:xfrm>
          <a:prstGeom prst="rect">
            <a:avLst/>
          </a:prstGeom>
          <a:ln>
            <a:noFill/>
          </a:ln>
        </p:spPr>
      </p:pic>
      <p:sp>
        <p:nvSpPr>
          <p:cNvPr id="410" name="CustomShape 1"/>
          <p:cNvSpPr/>
          <p:nvPr/>
        </p:nvSpPr>
        <p:spPr>
          <a:xfrm flipV="1">
            <a:off x="3348000" y="2599560"/>
            <a:ext cx="2303280" cy="25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2"/>
          <p:cNvSpPr/>
          <p:nvPr/>
        </p:nvSpPr>
        <p:spPr>
          <a:xfrm flipV="1">
            <a:off x="3348000" y="2725560"/>
            <a:ext cx="286920" cy="12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f0000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3"/>
          <p:cNvSpPr/>
          <p:nvPr/>
        </p:nvSpPr>
        <p:spPr>
          <a:xfrm>
            <a:off x="7883640" y="6321600"/>
            <a:ext cx="898920" cy="17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660F3925-8A9B-41C6-A1C8-F33045697E9C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4"/>
          <p:cNvSpPr/>
          <p:nvPr/>
        </p:nvSpPr>
        <p:spPr>
          <a:xfrm rot="5400000">
            <a:off x="-531720" y="5922720"/>
            <a:ext cx="1400040" cy="26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Métodologie et contrôle de la fonction RH des collectivités- 13 et 14 octobre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5"/>
          <p:cNvSpPr/>
          <p:nvPr/>
        </p:nvSpPr>
        <p:spPr>
          <a:xfrm>
            <a:off x="608760" y="303840"/>
            <a:ext cx="8063640" cy="610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Test statutaires et règlementaires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2E0BDAF6-EB2B-45DA-9E1B-6EDD956568FE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0" y="20880"/>
            <a:ext cx="914292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2" descr=""/>
          <p:cNvPicPr/>
          <p:nvPr/>
        </p:nvPicPr>
        <p:blipFill>
          <a:blip r:embed="rId1"/>
          <a:srcRect l="0" t="0" r="2987" b="41163"/>
          <a:stretch/>
        </p:blipFill>
        <p:spPr>
          <a:xfrm>
            <a:off x="0" y="668520"/>
            <a:ext cx="9106200" cy="4038840"/>
          </a:xfrm>
          <a:prstGeom prst="rect">
            <a:avLst/>
          </a:prstGeom>
          <a:ln>
            <a:noFill/>
          </a:ln>
        </p:spPr>
      </p:pic>
      <p:sp>
        <p:nvSpPr>
          <p:cNvPr id="142" name="CustomShape 4"/>
          <p:cNvSpPr/>
          <p:nvPr/>
        </p:nvSpPr>
        <p:spPr>
          <a:xfrm>
            <a:off x="46800" y="4586760"/>
            <a:ext cx="91062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fichier » permet de gérer l’exécution du rapport Altaïr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Créer un nouveau projet et ouvrir le projet du rapport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Enregistrer et exporter le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Fermer le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8D9F0625-CBCE-4DAD-A859-7565856DE17F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179640" y="383760"/>
            <a:ext cx="914292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179640" y="5398560"/>
            <a:ext cx="91062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 défaut, la barre d’outils du menu « fichier » s’affiche.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Image 7" descr=""/>
          <p:cNvPicPr/>
          <p:nvPr/>
        </p:nvPicPr>
        <p:blipFill>
          <a:blip r:embed="rId1"/>
          <a:srcRect l="0" t="0" r="0" b="69525"/>
          <a:stretch/>
        </p:blipFill>
        <p:spPr>
          <a:xfrm>
            <a:off x="179640" y="1017720"/>
            <a:ext cx="7642440" cy="985680"/>
          </a:xfrm>
          <a:prstGeom prst="rect">
            <a:avLst/>
          </a:prstGeom>
          <a:ln>
            <a:noFill/>
          </a:ln>
        </p:spPr>
      </p:pic>
      <p:sp>
        <p:nvSpPr>
          <p:cNvPr id="148" name="CustomShape 5"/>
          <p:cNvSpPr/>
          <p:nvPr/>
        </p:nvSpPr>
        <p:spPr>
          <a:xfrm>
            <a:off x="323640" y="1524600"/>
            <a:ext cx="360" cy="89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"/>
          <p:cNvSpPr/>
          <p:nvPr/>
        </p:nvSpPr>
        <p:spPr>
          <a:xfrm>
            <a:off x="755640" y="1677240"/>
            <a:ext cx="360" cy="103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7"/>
          <p:cNvSpPr/>
          <p:nvPr/>
        </p:nvSpPr>
        <p:spPr>
          <a:xfrm>
            <a:off x="1259640" y="1744920"/>
            <a:ext cx="360" cy="125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8"/>
          <p:cNvSpPr/>
          <p:nvPr/>
        </p:nvSpPr>
        <p:spPr>
          <a:xfrm>
            <a:off x="1619640" y="1653120"/>
            <a:ext cx="360" cy="153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9"/>
          <p:cNvSpPr/>
          <p:nvPr/>
        </p:nvSpPr>
        <p:spPr>
          <a:xfrm>
            <a:off x="1907640" y="1653120"/>
            <a:ext cx="360" cy="199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0"/>
          <p:cNvSpPr/>
          <p:nvPr/>
        </p:nvSpPr>
        <p:spPr>
          <a:xfrm>
            <a:off x="2339640" y="1677240"/>
            <a:ext cx="360" cy="247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1"/>
          <p:cNvSpPr/>
          <p:nvPr/>
        </p:nvSpPr>
        <p:spPr>
          <a:xfrm>
            <a:off x="2771640" y="1677240"/>
            <a:ext cx="360" cy="268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12"/>
          <p:cNvSpPr/>
          <p:nvPr/>
        </p:nvSpPr>
        <p:spPr>
          <a:xfrm>
            <a:off x="3204000" y="1744920"/>
            <a:ext cx="360" cy="297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3"/>
          <p:cNvSpPr/>
          <p:nvPr/>
        </p:nvSpPr>
        <p:spPr>
          <a:xfrm>
            <a:off x="3710880" y="1701360"/>
            <a:ext cx="360" cy="32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4"/>
          <p:cNvSpPr/>
          <p:nvPr/>
        </p:nvSpPr>
        <p:spPr>
          <a:xfrm>
            <a:off x="4140000" y="1661040"/>
            <a:ext cx="360" cy="89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5"/>
          <p:cNvSpPr/>
          <p:nvPr/>
        </p:nvSpPr>
        <p:spPr>
          <a:xfrm flipH="1">
            <a:off x="4570560" y="1611720"/>
            <a:ext cx="9720" cy="138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6"/>
          <p:cNvSpPr/>
          <p:nvPr/>
        </p:nvSpPr>
        <p:spPr>
          <a:xfrm>
            <a:off x="4912200" y="1677240"/>
            <a:ext cx="360" cy="168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17"/>
          <p:cNvSpPr/>
          <p:nvPr/>
        </p:nvSpPr>
        <p:spPr>
          <a:xfrm>
            <a:off x="5364000" y="1677600"/>
            <a:ext cx="360" cy="89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8"/>
          <p:cNvSpPr/>
          <p:nvPr/>
        </p:nvSpPr>
        <p:spPr>
          <a:xfrm>
            <a:off x="5857920" y="1653120"/>
            <a:ext cx="360" cy="189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19"/>
          <p:cNvSpPr/>
          <p:nvPr/>
        </p:nvSpPr>
        <p:spPr>
          <a:xfrm>
            <a:off x="6300360" y="1677600"/>
            <a:ext cx="360" cy="89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20"/>
          <p:cNvSpPr/>
          <p:nvPr/>
        </p:nvSpPr>
        <p:spPr>
          <a:xfrm>
            <a:off x="6609240" y="1653120"/>
            <a:ext cx="360" cy="150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1"/>
          <p:cNvSpPr/>
          <p:nvPr/>
        </p:nvSpPr>
        <p:spPr>
          <a:xfrm>
            <a:off x="7020360" y="1622880"/>
            <a:ext cx="360" cy="89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22"/>
          <p:cNvSpPr/>
          <p:nvPr/>
        </p:nvSpPr>
        <p:spPr>
          <a:xfrm>
            <a:off x="7668360" y="1524600"/>
            <a:ext cx="360" cy="49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3"/>
          <p:cNvSpPr/>
          <p:nvPr/>
        </p:nvSpPr>
        <p:spPr>
          <a:xfrm>
            <a:off x="109080" y="2334600"/>
            <a:ext cx="30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4"/>
          <p:cNvSpPr/>
          <p:nvPr/>
        </p:nvSpPr>
        <p:spPr>
          <a:xfrm>
            <a:off x="601560" y="2543760"/>
            <a:ext cx="30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5"/>
          <p:cNvSpPr/>
          <p:nvPr/>
        </p:nvSpPr>
        <p:spPr>
          <a:xfrm>
            <a:off x="995040" y="2792520"/>
            <a:ext cx="279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6"/>
          <p:cNvSpPr/>
          <p:nvPr/>
        </p:nvSpPr>
        <p:spPr>
          <a:xfrm>
            <a:off x="1465560" y="3021120"/>
            <a:ext cx="30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7"/>
          <p:cNvSpPr/>
          <p:nvPr/>
        </p:nvSpPr>
        <p:spPr>
          <a:xfrm>
            <a:off x="1736640" y="3460320"/>
            <a:ext cx="30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8"/>
          <p:cNvSpPr/>
          <p:nvPr/>
        </p:nvSpPr>
        <p:spPr>
          <a:xfrm>
            <a:off x="2185920" y="3964320"/>
            <a:ext cx="30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9"/>
          <p:cNvSpPr/>
          <p:nvPr/>
        </p:nvSpPr>
        <p:spPr>
          <a:xfrm>
            <a:off x="2617920" y="4149000"/>
            <a:ext cx="30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30"/>
          <p:cNvSpPr/>
          <p:nvPr/>
        </p:nvSpPr>
        <p:spPr>
          <a:xfrm>
            <a:off x="3049920" y="4674240"/>
            <a:ext cx="30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1"/>
          <p:cNvSpPr/>
          <p:nvPr/>
        </p:nvSpPr>
        <p:spPr>
          <a:xfrm>
            <a:off x="3503160" y="4876920"/>
            <a:ext cx="306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32"/>
          <p:cNvSpPr/>
          <p:nvPr/>
        </p:nvSpPr>
        <p:spPr>
          <a:xfrm>
            <a:off x="3922560" y="2573640"/>
            <a:ext cx="43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33"/>
          <p:cNvSpPr/>
          <p:nvPr/>
        </p:nvSpPr>
        <p:spPr>
          <a:xfrm>
            <a:off x="6039720" y="2557440"/>
            <a:ext cx="43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4"/>
          <p:cNvSpPr/>
          <p:nvPr/>
        </p:nvSpPr>
        <p:spPr>
          <a:xfrm>
            <a:off x="4611240" y="3188160"/>
            <a:ext cx="43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35"/>
          <p:cNvSpPr/>
          <p:nvPr/>
        </p:nvSpPr>
        <p:spPr>
          <a:xfrm>
            <a:off x="5146920" y="2499840"/>
            <a:ext cx="43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36"/>
          <p:cNvSpPr/>
          <p:nvPr/>
        </p:nvSpPr>
        <p:spPr>
          <a:xfrm>
            <a:off x="5640840" y="3448080"/>
            <a:ext cx="43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7"/>
          <p:cNvSpPr/>
          <p:nvPr/>
        </p:nvSpPr>
        <p:spPr>
          <a:xfrm>
            <a:off x="4335840" y="2865600"/>
            <a:ext cx="4150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8"/>
          <p:cNvSpPr/>
          <p:nvPr/>
        </p:nvSpPr>
        <p:spPr>
          <a:xfrm>
            <a:off x="6392160" y="3149640"/>
            <a:ext cx="43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39"/>
          <p:cNvSpPr/>
          <p:nvPr/>
        </p:nvSpPr>
        <p:spPr>
          <a:xfrm>
            <a:off x="6802920" y="2388960"/>
            <a:ext cx="43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40"/>
          <p:cNvSpPr/>
          <p:nvPr/>
        </p:nvSpPr>
        <p:spPr>
          <a:xfrm>
            <a:off x="7622640" y="1840320"/>
            <a:ext cx="43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86986D84-3B37-4843-AC4F-C7BEA616F458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179640" y="260640"/>
            <a:ext cx="8819280" cy="719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FICHIER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144000" y="2450520"/>
            <a:ext cx="3563640" cy="28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1-Nouveau projet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2-Enregistrer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3-Enregistrer le projet comme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4-Exporter le rapport vers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5-Archiver le rapport vers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6-Désarchiver le rapport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7-Fermer le projet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8-Quitter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9-Plein écran/Réduire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Image 7" descr=""/>
          <p:cNvPicPr/>
          <p:nvPr/>
        </p:nvPicPr>
        <p:blipFill>
          <a:blip r:embed="rId1"/>
          <a:srcRect l="0" t="0" r="0" b="69525"/>
          <a:stretch/>
        </p:blipFill>
        <p:spPr>
          <a:xfrm>
            <a:off x="179640" y="1124640"/>
            <a:ext cx="7642440" cy="985680"/>
          </a:xfrm>
          <a:prstGeom prst="rect">
            <a:avLst/>
          </a:prstGeom>
          <a:ln>
            <a:noFill/>
          </a:ln>
        </p:spPr>
      </p:pic>
      <p:sp>
        <p:nvSpPr>
          <p:cNvPr id="189" name="CustomShape 5"/>
          <p:cNvSpPr/>
          <p:nvPr/>
        </p:nvSpPr>
        <p:spPr>
          <a:xfrm>
            <a:off x="4068000" y="2450520"/>
            <a:ext cx="493092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10-Ouvrir/Fermer les messages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11-Ouvrir/Fermer le gestionnaire de fichiers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12-Ouvrir/Fermer le gestionnaire de projet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13-Editer le projet courant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14-Lancer l’analyse des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15-Créer la base de données .csv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16-Ouvrir le répertoire des bases .csv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17-Options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18-Configurer l’interface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3571200" y="5524200"/>
            <a:ext cx="1271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LEGENDE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20960" y="1953000"/>
            <a:ext cx="8603640" cy="37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1FEFF50B-2569-4735-AC4F-943D10AD5E9F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214560" y="188640"/>
            <a:ext cx="889164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éDITER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2" descr=""/>
          <p:cNvPicPr/>
          <p:nvPr/>
        </p:nvPicPr>
        <p:blipFill>
          <a:blip r:embed="rId1"/>
          <a:srcRect l="0" t="0" r="-10938" b="36406"/>
          <a:stretch/>
        </p:blipFill>
        <p:spPr>
          <a:xfrm>
            <a:off x="323640" y="838080"/>
            <a:ext cx="9647640" cy="4505400"/>
          </a:xfrm>
          <a:prstGeom prst="rect">
            <a:avLst/>
          </a:prstGeom>
          <a:ln>
            <a:noFill/>
          </a:ln>
        </p:spPr>
      </p:pic>
      <p:sp>
        <p:nvSpPr>
          <p:cNvPr id="196" name="CustomShape 5"/>
          <p:cNvSpPr/>
          <p:nvPr/>
        </p:nvSpPr>
        <p:spPr>
          <a:xfrm>
            <a:off x="120960" y="5337360"/>
            <a:ext cx="85550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Editer » permet de modifier l’apparence de l’interface Altaïr avec plus ou moins de détails explicites : fermer les messages, fermer le gestionnaire de fichiers, fermer le gestionnaire de projet, effacer le log, éditer le projet courant.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332000" y="6321600"/>
            <a:ext cx="647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Guide méthodologique  : extraction des données  Altaïr – F. Nicol et  V. Le Boudec – 9/10/2016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7883640" y="6321600"/>
            <a:ext cx="898560" cy="1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216000" tIns="0" bIns="0" anchor="ctr"/>
          <a:p>
            <a:pPr algn="r">
              <a:lnSpc>
                <a:spcPct val="100000"/>
              </a:lnSpc>
            </a:pPr>
            <a:fld id="{C87E38BF-5EA8-463B-A9B5-5124622BFCF1}" type="slidenum">
              <a:rPr b="0" lang="fr-FR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ヒラギノ角ゴ Pro W3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200" y="116640"/>
            <a:ext cx="9135720" cy="646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2400" spc="-1" strike="noStrike" cap="all">
                <a:solidFill>
                  <a:srgbClr val="308087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ヒラギノ角ゴ Pro W3"/>
              </a:rPr>
              <a:t>LANCER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4" descr=""/>
          <p:cNvPicPr/>
          <p:nvPr/>
        </p:nvPicPr>
        <p:blipFill>
          <a:blip r:embed="rId1"/>
          <a:srcRect l="-6585" t="-1650" r="-81" b="45931"/>
          <a:stretch/>
        </p:blipFill>
        <p:spPr>
          <a:xfrm>
            <a:off x="-558720" y="586800"/>
            <a:ext cx="9701640" cy="3639240"/>
          </a:xfrm>
          <a:prstGeom prst="rect">
            <a:avLst/>
          </a:prstGeom>
          <a:ln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7200" y="4437000"/>
            <a:ext cx="90284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menu « Lancer » permet de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Lancer l’analyse des données dématérialisées de la paie Créer la base de données au format 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Anonymiser la base de données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Ouvrir le répertoire des bases de données csv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MODELE_DIAPORAMA_COUR-CRTC.potx</Template>
  <TotalTime>6010</TotalTime>
  <Application>LibreOffice/5.2.3.3$Linux_X86_64 LibreOffice_project/20m0$Build-3</Application>
  <Words>1598</Words>
  <Paragraphs>342</Paragraphs>
  <Company>CDC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2013-07-26T07:27:45Z</dcterms:created>
  <dc:creator>CDC</dc:creator>
  <dc:description/>
  <dc:language>fr-FR</dc:language>
  <cp:lastModifiedBy/>
  <dcterms:modified xsi:type="dcterms:W3CDTF">2017-02-15T01:30:13Z</dcterms:modified>
  <cp:revision>628</cp:revision>
  <dc:subject>CDC</dc:subject>
  <dc:title>CDC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CDC</vt:lpwstr>
  </property>
  <property fmtid="{D5CDD505-2E9C-101B-9397-08002B2CF9AE}" pid="4" name="ContentTypeId">
    <vt:lpwstr>0x01010094B425644692734C99B91F411E105FD0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Manager">
    <vt:lpwstr>CDC</vt:lpwstr>
  </property>
  <property fmtid="{D5CDD505-2E9C-101B-9397-08002B2CF9AE}" pid="10" name="Notes">
    <vt:i4>2</vt:i4>
  </property>
  <property fmtid="{D5CDD505-2E9C-101B-9397-08002B2CF9AE}" pid="11" name="PresentationFormat">
    <vt:lpwstr>Affichage à l'écran (4:3)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42</vt:i4>
  </property>
</Properties>
</file>